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5143500" type="screen16x9"/>
  <p:notesSz cx="6858000" cy="9144000"/>
  <p:embeddedFontLst>
    <p:embeddedFont>
      <p:font typeface="Book Antiqua" panose="020B060402020202020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omic Sans MS" panose="030F0702030302020204" pitchFamily="66" charset="0"/>
      <p:regular r:id="rId21"/>
      <p:bold r:id="rId22"/>
      <p:italic r:id="rId23"/>
      <p:boldItalic r:id="rId24"/>
    </p:embeddedFont>
    <p:embeddedFont>
      <p:font typeface="Futura Lt BT" panose="020B0402020204020303"/>
      <p:regular r:id="rId25"/>
    </p:embeddedFont>
    <p:embeddedFont>
      <p:font typeface="Futura-Medium" panose="020B0604020202020204"/>
      <p:regular r:id="rId26"/>
    </p:embeddedFont>
    <p:embeddedFont>
      <p:font typeface="Gulim" panose="020B0600000101010101" pitchFamily="34" charset="-127"/>
      <p:regular r:id="rId27"/>
    </p:embeddedFont>
    <p:embeddedFont>
      <p:font typeface="Lobster"/>
      <p:regular r:id="rId28"/>
    </p:embeddedFont>
    <p:embeddedFont>
      <p:font typeface="Lucida Bright" panose="020B0604020202020204" charset="0"/>
      <p:regular r:id="rId29"/>
      <p:bold r:id="rId30"/>
      <p:italic r:id="rId31"/>
      <p:boldItalic r:id="rId32"/>
    </p:embeddedFont>
    <p:embeddedFont>
      <p:font typeface="Playfair Display" panose="020B0604020202020204" charset="0"/>
      <p:regular r:id="rId33"/>
      <p:bold r:id="rId34"/>
      <p:italic r:id="rId35"/>
      <p:boldItalic r:id="rId36"/>
    </p:embeddedFont>
    <p:embeddedFont>
      <p:font typeface="Segoe UI" panose="020B0502040204020203" pitchFamily="34" charset="0"/>
      <p:regular r:id="rId37"/>
      <p:bold r:id="rId38"/>
      <p:italic r:id="rId39"/>
      <p:boldItalic r:id="rId40"/>
    </p:embeddedFont>
    <p:embeddedFont>
      <p:font typeface="Shadows Into Light"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Metcalf" initials="JM" lastIdx="1" clrIdx="0">
    <p:extLst>
      <p:ext uri="{19B8F6BF-5375-455C-9EA6-DF929625EA0E}">
        <p15:presenceInfo xmlns:p15="http://schemas.microsoft.com/office/powerpoint/2012/main" userId="4fe4590f16c2d4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63C6E-7CC1-4591-8851-EB81D03E807A}" v="6" dt="2020-08-20T17:11:06.735"/>
    <p1510:client id="{7314A637-30DC-4BAA-B0B8-472B9844217C}" v="1" dt="2020-08-20T17:14:16.667"/>
    <p1510:client id="{F00A246F-7A76-ACF5-DA84-36F97CE02A56}" v="10" dt="2020-08-20T17:26:18.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9" Type="http://schemas.openxmlformats.org/officeDocument/2006/relationships/font" Target="fonts/font29.fntdata"/><Relationship Id="rId21" Type="http://schemas.openxmlformats.org/officeDocument/2006/relationships/font" Target="fonts/font11.fntdata"/><Relationship Id="rId34" Type="http://schemas.openxmlformats.org/officeDocument/2006/relationships/font" Target="fonts/font24.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6.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font" Target="fonts/font27.fntdata"/><Relationship Id="rId40" Type="http://schemas.openxmlformats.org/officeDocument/2006/relationships/font" Target="fonts/font3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font" Target="fonts/font26.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font" Target="fonts/font25.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font" Target="fonts/font28.fntdata"/><Relationship Id="rId46" Type="http://schemas.openxmlformats.org/officeDocument/2006/relationships/tableStyles" Target="tableStyles.xml"/><Relationship Id="rId20" Type="http://schemas.openxmlformats.org/officeDocument/2006/relationships/font" Target="fonts/font10.fntdata"/><Relationship Id="rId41" Type="http://schemas.openxmlformats.org/officeDocument/2006/relationships/font" Target="fonts/font3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calf, Jennifer" userId="S::metcalfj@leonschools.net::271c96a3-0824-4014-b6ba-51e9166012d7" providerId="AD" clId="Web-{7314A637-30DC-4BAA-B0B8-472B9844217C}"/>
    <pc:docChg chg="modSld">
      <pc:chgData name="Metcalf, Jennifer" userId="S::metcalfj@leonschools.net::271c96a3-0824-4014-b6ba-51e9166012d7" providerId="AD" clId="Web-{7314A637-30DC-4BAA-B0B8-472B9844217C}" dt="2020-08-20T17:14:16.667" v="0" actId="20577"/>
      <pc:docMkLst>
        <pc:docMk/>
      </pc:docMkLst>
      <pc:sldChg chg="modSp">
        <pc:chgData name="Metcalf, Jennifer" userId="S::metcalfj@leonschools.net::271c96a3-0824-4014-b6ba-51e9166012d7" providerId="AD" clId="Web-{7314A637-30DC-4BAA-B0B8-472B9844217C}" dt="2020-08-20T17:14:16.667" v="0" actId="20577"/>
        <pc:sldMkLst>
          <pc:docMk/>
          <pc:sldMk cId="0" sldId="259"/>
        </pc:sldMkLst>
        <pc:spChg chg="mod">
          <ac:chgData name="Metcalf, Jennifer" userId="S::metcalfj@leonschools.net::271c96a3-0824-4014-b6ba-51e9166012d7" providerId="AD" clId="Web-{7314A637-30DC-4BAA-B0B8-472B9844217C}" dt="2020-08-20T17:14:16.667" v="0" actId="20577"/>
          <ac:spMkLst>
            <pc:docMk/>
            <pc:sldMk cId="0" sldId="259"/>
            <ac:spMk id="177" creationId="{00000000-0000-0000-0000-000000000000}"/>
          </ac:spMkLst>
        </pc:spChg>
      </pc:sldChg>
    </pc:docChg>
  </pc:docChgLst>
  <pc:docChgLst>
    <pc:chgData name="Metcalf, Jennifer" userId="S::metcalfj@leonschools.net::271c96a3-0824-4014-b6ba-51e9166012d7" providerId="AD" clId="Web-{5A563C6E-7CC1-4591-8851-EB81D03E807A}"/>
    <pc:docChg chg="modSld">
      <pc:chgData name="Metcalf, Jennifer" userId="S::metcalfj@leonschools.net::271c96a3-0824-4014-b6ba-51e9166012d7" providerId="AD" clId="Web-{5A563C6E-7CC1-4591-8851-EB81D03E807A}" dt="2020-08-20T17:11:06.735" v="5" actId="20577"/>
      <pc:docMkLst>
        <pc:docMk/>
      </pc:docMkLst>
      <pc:sldChg chg="modSp">
        <pc:chgData name="Metcalf, Jennifer" userId="S::metcalfj@leonschools.net::271c96a3-0824-4014-b6ba-51e9166012d7" providerId="AD" clId="Web-{5A563C6E-7CC1-4591-8851-EB81D03E807A}" dt="2020-08-20T17:10:05.454" v="4" actId="20577"/>
        <pc:sldMkLst>
          <pc:docMk/>
          <pc:sldMk cId="0" sldId="258"/>
        </pc:sldMkLst>
        <pc:spChg chg="mod">
          <ac:chgData name="Metcalf, Jennifer" userId="S::metcalfj@leonschools.net::271c96a3-0824-4014-b6ba-51e9166012d7" providerId="AD" clId="Web-{5A563C6E-7CC1-4591-8851-EB81D03E807A}" dt="2020-08-20T17:10:05.454" v="4" actId="20577"/>
          <ac:spMkLst>
            <pc:docMk/>
            <pc:sldMk cId="0" sldId="258"/>
            <ac:spMk id="159" creationId="{00000000-0000-0000-0000-000000000000}"/>
          </ac:spMkLst>
        </pc:spChg>
      </pc:sldChg>
      <pc:sldChg chg="modSp">
        <pc:chgData name="Metcalf, Jennifer" userId="S::metcalfj@leonschools.net::271c96a3-0824-4014-b6ba-51e9166012d7" providerId="AD" clId="Web-{5A563C6E-7CC1-4591-8851-EB81D03E807A}" dt="2020-08-20T17:11:06.735" v="5" actId="20577"/>
        <pc:sldMkLst>
          <pc:docMk/>
          <pc:sldMk cId="0" sldId="259"/>
        </pc:sldMkLst>
        <pc:spChg chg="mod">
          <ac:chgData name="Metcalf, Jennifer" userId="S::metcalfj@leonschools.net::271c96a3-0824-4014-b6ba-51e9166012d7" providerId="AD" clId="Web-{5A563C6E-7CC1-4591-8851-EB81D03E807A}" dt="2020-08-20T17:11:06.735" v="5" actId="20577"/>
          <ac:spMkLst>
            <pc:docMk/>
            <pc:sldMk cId="0" sldId="259"/>
            <ac:spMk id="177" creationId="{00000000-0000-0000-0000-000000000000}"/>
          </ac:spMkLst>
        </pc:spChg>
      </pc:sldChg>
    </pc:docChg>
  </pc:docChgLst>
  <pc:docChgLst>
    <pc:chgData name="Metcalf, Jennifer" userId="S::metcalfj@leonschools.net::271c96a3-0824-4014-b6ba-51e9166012d7" providerId="AD" clId="Web-{F00A246F-7A76-ACF5-DA84-36F97CE02A56}"/>
    <pc:docChg chg="modSld">
      <pc:chgData name="Metcalf, Jennifer" userId="S::metcalfj@leonschools.net::271c96a3-0824-4014-b6ba-51e9166012d7" providerId="AD" clId="Web-{F00A246F-7A76-ACF5-DA84-36F97CE02A56}" dt="2020-08-20T17:26:18.737" v="9" actId="20577"/>
      <pc:docMkLst>
        <pc:docMk/>
      </pc:docMkLst>
      <pc:sldChg chg="modSp">
        <pc:chgData name="Metcalf, Jennifer" userId="S::metcalfj@leonschools.net::271c96a3-0824-4014-b6ba-51e9166012d7" providerId="AD" clId="Web-{F00A246F-7A76-ACF5-DA84-36F97CE02A56}" dt="2020-08-20T17:18:05.867" v="3" actId="1076"/>
        <pc:sldMkLst>
          <pc:docMk/>
          <pc:sldMk cId="0" sldId="257"/>
        </pc:sldMkLst>
        <pc:picChg chg="mod">
          <ac:chgData name="Metcalf, Jennifer" userId="S::metcalfj@leonschools.net::271c96a3-0824-4014-b6ba-51e9166012d7" providerId="AD" clId="Web-{F00A246F-7A76-ACF5-DA84-36F97CE02A56}" dt="2020-08-20T17:18:05.867" v="3" actId="1076"/>
          <ac:picMkLst>
            <pc:docMk/>
            <pc:sldMk cId="0" sldId="257"/>
            <ac:picMk id="1032" creationId="{2CE754E5-268A-4110-8CF2-EDB0CC36474E}"/>
          </ac:picMkLst>
        </pc:picChg>
      </pc:sldChg>
      <pc:sldChg chg="modSp">
        <pc:chgData name="Metcalf, Jennifer" userId="S::metcalfj@leonschools.net::271c96a3-0824-4014-b6ba-51e9166012d7" providerId="AD" clId="Web-{F00A246F-7A76-ACF5-DA84-36F97CE02A56}" dt="2020-08-20T17:26:18.737" v="9" actId="20577"/>
        <pc:sldMkLst>
          <pc:docMk/>
          <pc:sldMk cId="0" sldId="259"/>
        </pc:sldMkLst>
        <pc:spChg chg="mod">
          <ac:chgData name="Metcalf, Jennifer" userId="S::metcalfj@leonschools.net::271c96a3-0824-4014-b6ba-51e9166012d7" providerId="AD" clId="Web-{F00A246F-7A76-ACF5-DA84-36F97CE02A56}" dt="2020-08-20T17:26:18.737" v="9" actId="20577"/>
          <ac:spMkLst>
            <pc:docMk/>
            <pc:sldMk cId="0" sldId="259"/>
            <ac:spMk id="1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d9413b110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8d9413b110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d9413b110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8d9413b110_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d9413b110_2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8d9413b110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d9413b110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8d9413b110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d9413b110_2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8d9413b110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d9413b110_2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8d9413b110_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d9413b110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8d9413b110_2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d9413b110_2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g8d9413b110_2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jpeg"/><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2.png"/><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slide" Target="slide3.xml"/><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5.jpeg"/><Relationship Id="rId10" Type="http://schemas.openxmlformats.org/officeDocument/2006/relationships/slide" Target="slide6.xml"/><Relationship Id="rId4" Type="http://schemas.openxmlformats.org/officeDocument/2006/relationships/image" Target="../media/image4.png"/><Relationship Id="rId9" Type="http://schemas.openxmlformats.org/officeDocument/2006/relationships/slide" Target="slide5.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8.png"/><Relationship Id="rId3" Type="http://schemas.openxmlformats.org/officeDocument/2006/relationships/image" Target="../media/image7.jpeg"/><Relationship Id="rId7" Type="http://schemas.openxmlformats.org/officeDocument/2006/relationships/slide" Target="slide5.xml"/><Relationship Id="rId12" Type="http://schemas.openxmlformats.org/officeDocument/2006/relationships/hyperlink" Target="https://www.youtube.com/watch?v=EJRD4xfHw74&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hyperlink" Target="https://youtu.be/XXaVVLCgdZo" TargetMode="Externa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9.jpeg"/><Relationship Id="rId7"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10.png"/><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1.jpeg"/><Relationship Id="rId7"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12.png"/><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3.jpeg"/><Relationship Id="rId7"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4.jpeg"/><Relationship Id="rId7"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hyperlink" Target="mailto:metcalfj@leonschools.net" TargetMode="Externa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5.jpeg"/><Relationship Id="rId7" Type="http://schemas.openxmlformats.org/officeDocument/2006/relationships/slide" Target="slide5.xml"/><Relationship Id="rId12" Type="http://schemas.openxmlformats.org/officeDocument/2006/relationships/hyperlink" Target="https://youtu.be/LIG2OAOhO7A"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16.png"/><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6">
            <a:hlinkClick r:id="rId4" action="ppaction://hlinksldjump"/>
          </p:cNvPr>
          <p:cNvSpPr/>
          <p:nvPr/>
        </p:nvSpPr>
        <p:spPr>
          <a:xfrm>
            <a:off x="7393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6">
            <a:hlinkClick r:id="rId5" action="ppaction://hlinksldjump"/>
          </p:cNvPr>
          <p:cNvSpPr/>
          <p:nvPr/>
        </p:nvSpPr>
        <p:spPr>
          <a:xfrm>
            <a:off x="18454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6">
            <a:hlinkClick r:id="rId6" action="ppaction://hlinksldjump"/>
          </p:cNvPr>
          <p:cNvSpPr/>
          <p:nvPr/>
        </p:nvSpPr>
        <p:spPr>
          <a:xfrm>
            <a:off x="29515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6">
            <a:hlinkClick r:id="rId7" action="ppaction://hlinksldjump"/>
          </p:cNvPr>
          <p:cNvSpPr/>
          <p:nvPr/>
        </p:nvSpPr>
        <p:spPr>
          <a:xfrm>
            <a:off x="405760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6">
            <a:hlinkClick r:id="rId8" action="ppaction://hlinksldjump"/>
          </p:cNvPr>
          <p:cNvSpPr/>
          <p:nvPr/>
        </p:nvSpPr>
        <p:spPr>
          <a:xfrm>
            <a:off x="51636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a:hlinkClick r:id="rId9" action="ppaction://hlinksldjump"/>
          </p:cNvPr>
          <p:cNvSpPr/>
          <p:nvPr/>
        </p:nvSpPr>
        <p:spPr>
          <a:xfrm>
            <a:off x="62697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a:hlinkClick r:id="rId10" action="ppaction://hlinksldjump"/>
          </p:cNvPr>
          <p:cNvSpPr/>
          <p:nvPr/>
        </p:nvSpPr>
        <p:spPr>
          <a:xfrm>
            <a:off x="73758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6"/>
          <p:cNvSpPr txBox="1"/>
          <p:nvPr/>
        </p:nvSpPr>
        <p:spPr>
          <a:xfrm>
            <a:off x="753850" y="1708325"/>
            <a:ext cx="7572000" cy="74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2060"/>
                </a:solidFill>
                <a:latin typeface="Futura-Medium" panose="020B0600000000000000" pitchFamily="34" charset="0"/>
                <a:ea typeface="Gulim" panose="020B0600000101010101" pitchFamily="34" charset="-127"/>
                <a:cs typeface="Indie Flower"/>
                <a:sym typeface="Indie Flower"/>
              </a:rPr>
              <a:t>Dear Parents,</a:t>
            </a:r>
          </a:p>
          <a:p>
            <a:pPr marL="0" lvl="0" indent="0" algn="l" rtl="0">
              <a:spcBef>
                <a:spcPts val="0"/>
              </a:spcBef>
              <a:spcAft>
                <a:spcPts val="0"/>
              </a:spcAft>
              <a:buNone/>
            </a:pPr>
            <a:r>
              <a:rPr lang="en" sz="1600" b="1">
                <a:solidFill>
                  <a:srgbClr val="002060"/>
                </a:solidFill>
                <a:latin typeface="Futura-Medium" panose="020B0600000000000000" pitchFamily="34" charset="0"/>
                <a:ea typeface="Gulim" panose="020B0600000101010101" pitchFamily="34" charset="-127"/>
                <a:cs typeface="Indie Flower"/>
                <a:sym typeface="Indie Flower"/>
              </a:rPr>
              <a:t>Since we are unable to have an “in person” orientation, I am bringing orientation to you! I want to start off by saying that I am very excited to have your child in my first grade class this year! It will be a year of magical wonder and amazing growth for your little star! While I wish we could be together in person, I have compiled the most important information for you, virtually. </a:t>
            </a:r>
          </a:p>
          <a:p>
            <a:pPr marL="0" lvl="0" indent="0" algn="l" rtl="0">
              <a:spcBef>
                <a:spcPts val="0"/>
              </a:spcBef>
              <a:spcAft>
                <a:spcPts val="0"/>
              </a:spcAft>
              <a:buNone/>
            </a:pPr>
            <a:endParaRPr lang="en" sz="1600" b="1">
              <a:solidFill>
                <a:srgbClr val="002060"/>
              </a:solidFill>
              <a:latin typeface="Futura-Medium" panose="020B0600000000000000" pitchFamily="34" charset="0"/>
              <a:ea typeface="Gulim" panose="020B0600000101010101" pitchFamily="34" charset="-127"/>
              <a:cs typeface="Indie Flower"/>
              <a:sym typeface="Indie Flower"/>
            </a:endParaRPr>
          </a:p>
          <a:p>
            <a:pPr marL="0" lvl="0" indent="0" algn="l" rtl="0">
              <a:spcBef>
                <a:spcPts val="0"/>
              </a:spcBef>
              <a:spcAft>
                <a:spcPts val="0"/>
              </a:spcAft>
              <a:buNone/>
            </a:pPr>
            <a:r>
              <a:rPr lang="en" sz="1600">
                <a:solidFill>
                  <a:srgbClr val="FF0000"/>
                </a:solidFill>
                <a:latin typeface="Futura-Medium" panose="020B0600000000000000" pitchFamily="34" charset="0"/>
                <a:ea typeface="Gulim" panose="020B0600000101010101" pitchFamily="34" charset="-127"/>
                <a:cs typeface="Playfair Display"/>
                <a:sym typeface="Indie Flower"/>
              </a:rPr>
              <a:t>I believe that communication is the key to your child’s success and to a great parent/teacher relationship.  I encourage you to contact me if y</a:t>
            </a:r>
            <a:r>
              <a:rPr lang="en-US" sz="1600" err="1">
                <a:solidFill>
                  <a:srgbClr val="FF0000"/>
                </a:solidFill>
                <a:latin typeface="Futura-Medium" panose="020B0600000000000000" pitchFamily="34" charset="0"/>
                <a:ea typeface="Gulim" panose="020B0600000101010101" pitchFamily="34" charset="-127"/>
                <a:cs typeface="Playfair Display"/>
                <a:sym typeface="Indie Flower"/>
              </a:rPr>
              <a:t>ou</a:t>
            </a:r>
            <a:r>
              <a:rPr lang="en" sz="1600">
                <a:solidFill>
                  <a:srgbClr val="FF0000"/>
                </a:solidFill>
                <a:latin typeface="Futura-Medium" panose="020B0600000000000000" pitchFamily="34" charset="0"/>
                <a:ea typeface="Gulim" panose="020B0600000101010101" pitchFamily="34" charset="-127"/>
                <a:cs typeface="Playfair Display"/>
                <a:sym typeface="Indie Flower"/>
              </a:rPr>
              <a:t> have </a:t>
            </a:r>
          </a:p>
          <a:p>
            <a:pPr marL="0" lvl="0" indent="0" algn="l" rtl="0">
              <a:spcBef>
                <a:spcPts val="0"/>
              </a:spcBef>
              <a:spcAft>
                <a:spcPts val="0"/>
              </a:spcAft>
              <a:buNone/>
            </a:pPr>
            <a:r>
              <a:rPr lang="en-US" sz="1600">
                <a:solidFill>
                  <a:srgbClr val="FF0000"/>
                </a:solidFill>
                <a:latin typeface="Futura-Medium" panose="020B0600000000000000" pitchFamily="34" charset="0"/>
                <a:ea typeface="Gulim" panose="020B0600000101010101" pitchFamily="34" charset="-127"/>
                <a:cs typeface="Playfair Display"/>
                <a:sym typeface="Indie Flower"/>
              </a:rPr>
              <a:t>a</a:t>
            </a:r>
            <a:r>
              <a:rPr lang="en" sz="1600">
                <a:solidFill>
                  <a:srgbClr val="FF0000"/>
                </a:solidFill>
                <a:latin typeface="Futura-Medium" panose="020B0600000000000000" pitchFamily="34" charset="0"/>
                <a:ea typeface="Gulim" panose="020B0600000101010101" pitchFamily="34" charset="-127"/>
                <a:cs typeface="Playfair Display"/>
                <a:sym typeface="Indie Flower"/>
              </a:rPr>
              <a:t>ny questions or concerns.  I am looking forward to an</a:t>
            </a:r>
          </a:p>
          <a:p>
            <a:pPr marL="0" lvl="0" indent="0" algn="l" rtl="0">
              <a:spcBef>
                <a:spcPts val="0"/>
              </a:spcBef>
              <a:spcAft>
                <a:spcPts val="0"/>
              </a:spcAft>
              <a:buNone/>
            </a:pPr>
            <a:r>
              <a:rPr lang="en-US" sz="1600">
                <a:solidFill>
                  <a:srgbClr val="FF0000"/>
                </a:solidFill>
                <a:latin typeface="Futura-Medium" panose="020B0600000000000000" pitchFamily="34" charset="0"/>
                <a:ea typeface="Gulim" panose="020B0600000101010101" pitchFamily="34" charset="-127"/>
                <a:cs typeface="Playfair Display"/>
                <a:sym typeface="Indie Flower"/>
              </a:rPr>
              <a:t>a</a:t>
            </a:r>
            <a:r>
              <a:rPr lang="en" sz="1600">
                <a:solidFill>
                  <a:srgbClr val="FF0000"/>
                </a:solidFill>
                <a:latin typeface="Futura-Medium" panose="020B0600000000000000" pitchFamily="34" charset="0"/>
                <a:ea typeface="Gulim" panose="020B0600000101010101" pitchFamily="34" charset="-127"/>
                <a:cs typeface="Playfair Display"/>
                <a:sym typeface="Indie Flower"/>
              </a:rPr>
              <a:t>mazing year!                                                            </a:t>
            </a:r>
          </a:p>
          <a:p>
            <a:pPr marL="0" lvl="0" indent="0" algn="l" rtl="0">
              <a:spcBef>
                <a:spcPts val="0"/>
              </a:spcBef>
              <a:spcAft>
                <a:spcPts val="0"/>
              </a:spcAft>
              <a:buNone/>
            </a:pPr>
            <a:r>
              <a:rPr lang="en" sz="1800" b="1">
                <a:solidFill>
                  <a:srgbClr val="0070C0"/>
                </a:solidFill>
                <a:latin typeface="Gulim" panose="020B0600000101010101" pitchFamily="34" charset="-127"/>
                <a:ea typeface="Gulim" panose="020B0600000101010101" pitchFamily="34" charset="-127"/>
                <a:cs typeface="Playfair Display"/>
                <a:sym typeface="Indie Flower"/>
              </a:rPr>
              <a:t>                            				</a:t>
            </a:r>
            <a:r>
              <a:rPr lang="en" sz="1600" b="1">
                <a:solidFill>
                  <a:srgbClr val="002060"/>
                </a:solidFill>
                <a:latin typeface="Futura Lt BT" panose="020B0402020204020303" pitchFamily="34" charset="0"/>
                <a:ea typeface="Playfair Display"/>
                <a:cs typeface="Playfair Display"/>
                <a:sym typeface="Playfair Display"/>
              </a:rPr>
              <a:t>Love,  Ms. Metcalf</a:t>
            </a:r>
          </a:p>
          <a:p>
            <a:pPr marL="0" lvl="0" indent="0" algn="r" rtl="0">
              <a:spcBef>
                <a:spcPts val="0"/>
              </a:spcBef>
              <a:spcAft>
                <a:spcPts val="0"/>
              </a:spcAft>
              <a:buNone/>
            </a:pPr>
            <a:endParaRPr sz="1800" b="1">
              <a:latin typeface="Lobster"/>
              <a:ea typeface="Lobster"/>
              <a:cs typeface="Lobster"/>
              <a:sym typeface="Lobster"/>
            </a:endParaRPr>
          </a:p>
        </p:txBody>
      </p:sp>
      <p:pic>
        <p:nvPicPr>
          <p:cNvPr id="1032" name="Picture 8" descr="hi">
            <a:extLst>
              <a:ext uri="{FF2B5EF4-FFF2-40B4-BE49-F238E27FC236}">
                <a16:creationId xmlns:a16="http://schemas.microsoft.com/office/drawing/2014/main" id="{2CE754E5-268A-4110-8CF2-EDB0CC3647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5824" y="3260912"/>
            <a:ext cx="1055482" cy="1083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49"/>
        <p:cNvGrpSpPr/>
        <p:nvPr/>
      </p:nvGrpSpPr>
      <p:grpSpPr>
        <a:xfrm>
          <a:off x="0" y="0"/>
          <a:ext cx="0" cy="0"/>
          <a:chOff x="0" y="0"/>
          <a:chExt cx="0" cy="0"/>
        </a:xfrm>
      </p:grpSpPr>
      <p:pic>
        <p:nvPicPr>
          <p:cNvPr id="150" name="Google Shape;150;p27"/>
          <p:cNvPicPr preferRelativeResize="0"/>
          <p:nvPr/>
        </p:nvPicPr>
        <p:blipFill>
          <a:blip r:embed="rId4">
            <a:alphaModFix/>
          </a:blip>
          <a:stretch>
            <a:fillRect/>
          </a:stretch>
        </p:blipFill>
        <p:spPr>
          <a:xfrm rot="-382563">
            <a:off x="1012572" y="1722838"/>
            <a:ext cx="1398899" cy="1305786"/>
          </a:xfrm>
          <a:prstGeom prst="rect">
            <a:avLst/>
          </a:prstGeom>
          <a:noFill/>
          <a:ln w="76200" cap="flat" cmpd="sng">
            <a:solidFill>
              <a:srgbClr val="000000"/>
            </a:solidFill>
            <a:prstDash val="solid"/>
            <a:round/>
            <a:headEnd type="none" w="sm" len="sm"/>
            <a:tailEnd type="none" w="sm" len="sm"/>
          </a:ln>
        </p:spPr>
      </p:pic>
      <p:pic>
        <p:nvPicPr>
          <p:cNvPr id="151" name="Google Shape;151;p27"/>
          <p:cNvPicPr preferRelativeResize="0"/>
          <p:nvPr/>
        </p:nvPicPr>
        <p:blipFill>
          <a:blip r:embed="rId5"/>
          <a:srcRect/>
          <a:stretch/>
        </p:blipFill>
        <p:spPr>
          <a:xfrm rot="-389153">
            <a:off x="1022598" y="1707002"/>
            <a:ext cx="1372025" cy="1462423"/>
          </a:xfrm>
          <a:prstGeom prst="rect">
            <a:avLst/>
          </a:prstGeom>
          <a:noFill/>
          <a:ln w="38100" cap="flat" cmpd="sng">
            <a:solidFill>
              <a:srgbClr val="000000"/>
            </a:solidFill>
            <a:prstDash val="solid"/>
            <a:round/>
            <a:headEnd type="none" w="sm" len="sm"/>
            <a:tailEnd type="none" w="sm" len="sm"/>
          </a:ln>
        </p:spPr>
      </p:pic>
      <p:sp>
        <p:nvSpPr>
          <p:cNvPr id="152" name="Google Shape;152;p27">
            <a:hlinkClick r:id="rId6" action="ppaction://hlinksldjump"/>
          </p:cNvPr>
          <p:cNvSpPr/>
          <p:nvPr/>
        </p:nvSpPr>
        <p:spPr>
          <a:xfrm>
            <a:off x="7393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7">
            <a:hlinkClick r:id="rId7" action="ppaction://hlinksldjump"/>
          </p:cNvPr>
          <p:cNvSpPr/>
          <p:nvPr/>
        </p:nvSpPr>
        <p:spPr>
          <a:xfrm>
            <a:off x="18454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a:hlinkClick r:id="rId8" action="ppaction://hlinksldjump"/>
          </p:cNvPr>
          <p:cNvSpPr/>
          <p:nvPr/>
        </p:nvSpPr>
        <p:spPr>
          <a:xfrm>
            <a:off x="29515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7">
            <a:hlinkClick r:id="rId9" action="ppaction://hlinksldjump"/>
          </p:cNvPr>
          <p:cNvSpPr/>
          <p:nvPr/>
        </p:nvSpPr>
        <p:spPr>
          <a:xfrm>
            <a:off x="405760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7">
            <a:hlinkClick r:id="rId10" action="ppaction://hlinksldjump"/>
          </p:cNvPr>
          <p:cNvSpPr/>
          <p:nvPr/>
        </p:nvSpPr>
        <p:spPr>
          <a:xfrm>
            <a:off x="51636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7">
            <a:hlinkClick r:id="rId11" action="ppaction://hlinksldjump"/>
          </p:cNvPr>
          <p:cNvSpPr/>
          <p:nvPr/>
        </p:nvSpPr>
        <p:spPr>
          <a:xfrm>
            <a:off x="62697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7">
            <a:hlinkClick r:id="rId12" action="ppaction://hlinksldjump"/>
          </p:cNvPr>
          <p:cNvSpPr/>
          <p:nvPr/>
        </p:nvSpPr>
        <p:spPr>
          <a:xfrm>
            <a:off x="73758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txBox="1"/>
          <p:nvPr/>
        </p:nvSpPr>
        <p:spPr>
          <a:xfrm>
            <a:off x="2733250" y="1649200"/>
            <a:ext cx="4974000" cy="74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Comic Sans MS"/>
                <a:ea typeface="Shadows Into Light"/>
                <a:cs typeface="Shadows Into Light"/>
                <a:sym typeface="Shadows Into Light"/>
              </a:rPr>
              <a:t>Hi! My name is </a:t>
            </a:r>
            <a:r>
              <a:rPr lang="en-US" sz="1200" b="1">
                <a:latin typeface="Comic Sans MS"/>
                <a:ea typeface="Shadows Into Light"/>
                <a:cs typeface="Shadows Into Light"/>
                <a:sym typeface="Shadows Into Light"/>
              </a:rPr>
              <a:t>Ms. Metcalf and t</a:t>
            </a:r>
            <a:r>
              <a:rPr lang="en" sz="1200" b="1">
                <a:latin typeface="Comic Sans MS"/>
                <a:ea typeface="Shadows Into Light"/>
                <a:cs typeface="Shadows Into Light"/>
                <a:sym typeface="Shadows Into Light"/>
              </a:rPr>
              <a:t>his is my 29th year teaching at Fort Braden School.</a:t>
            </a:r>
            <a:endParaRPr lang="en-US" sz="1200" b="1">
              <a:latin typeface="Comic Sans MS"/>
              <a:ea typeface="Shadows Into Light"/>
              <a:cs typeface="Shadows Into Light"/>
            </a:endParaRPr>
          </a:p>
          <a:p>
            <a:pPr marL="0" lvl="0" indent="0" algn="ctr" rtl="0">
              <a:spcBef>
                <a:spcPts val="0"/>
              </a:spcBef>
              <a:spcAft>
                <a:spcPts val="0"/>
              </a:spcAft>
              <a:buNone/>
            </a:pPr>
            <a:endParaRPr sz="1200" b="1">
              <a:latin typeface="Comic Sans MS"/>
              <a:ea typeface="Shadows Into Light"/>
              <a:cs typeface="Shadows Into Light"/>
            </a:endParaRPr>
          </a:p>
          <a:p>
            <a:pPr algn="ctr"/>
            <a:r>
              <a:rPr lang="en" sz="1200" b="1">
                <a:solidFill>
                  <a:srgbClr val="7030A0"/>
                </a:solidFill>
                <a:latin typeface="Comic Sans MS"/>
                <a:ea typeface="Shadows Into Light"/>
                <a:cs typeface="Shadows Into Light"/>
                <a:sym typeface="Shadows Into Light"/>
              </a:rPr>
              <a:t>I have two wonderful sons! Bryan is 20 and attends UCF and Max is 19 and is attending FSU. They both went to Fort Braden when they were little. </a:t>
            </a:r>
          </a:p>
          <a:p>
            <a:pPr algn="ctr"/>
            <a:endParaRPr lang="en" sz="1200" b="1">
              <a:solidFill>
                <a:schemeClr val="accent1">
                  <a:lumMod val="75000"/>
                </a:schemeClr>
              </a:solidFill>
              <a:latin typeface="Comic Sans MS"/>
              <a:ea typeface="Shadows Into Light"/>
              <a:cs typeface="Shadows Into Light"/>
            </a:endParaRPr>
          </a:p>
          <a:p>
            <a:pPr algn="ctr"/>
            <a:r>
              <a:rPr lang="en" sz="1200" b="1">
                <a:solidFill>
                  <a:schemeClr val="accent1">
                    <a:lumMod val="75000"/>
                  </a:schemeClr>
                </a:solidFill>
                <a:latin typeface="Comic Sans MS"/>
                <a:ea typeface="Shadows Into Light"/>
                <a:cs typeface="Shadows Into Light"/>
                <a:sym typeface="Shadows Into Light"/>
              </a:rPr>
              <a:t> I am a huge animal lover! I have dogs, a cat, a hedgehog and a Leopard Gecko. I am hoping to get a goat sometime in the near future!  I am also hoping that later in the school year, I will be able to have classroom pets, again.</a:t>
            </a:r>
            <a:endParaRPr lang="en" sz="1200" b="1">
              <a:solidFill>
                <a:schemeClr val="accent1">
                  <a:lumMod val="75000"/>
                </a:schemeClr>
              </a:solidFill>
              <a:latin typeface="Comic Sans MS"/>
              <a:ea typeface="Shadows Into Light"/>
              <a:cs typeface="Shadows Into Light"/>
            </a:endParaRPr>
          </a:p>
          <a:p>
            <a:pPr marL="0" lvl="0" indent="0" algn="ctr" rtl="0">
              <a:spcBef>
                <a:spcPts val="0"/>
              </a:spcBef>
              <a:spcAft>
                <a:spcPts val="0"/>
              </a:spcAft>
              <a:buNone/>
            </a:pPr>
            <a:endParaRPr sz="1200" b="1">
              <a:latin typeface="Comic Sans MS"/>
              <a:ea typeface="Shadows Into Light"/>
              <a:cs typeface="Shadows Into Light"/>
            </a:endParaRPr>
          </a:p>
          <a:p>
            <a:pPr marL="0" lvl="0" indent="0" algn="l" rtl="0">
              <a:spcBef>
                <a:spcPts val="0"/>
              </a:spcBef>
              <a:spcAft>
                <a:spcPts val="0"/>
              </a:spcAft>
              <a:buNone/>
            </a:pPr>
            <a:r>
              <a:rPr lang="en" sz="1200" b="1">
                <a:solidFill>
                  <a:schemeClr val="accent5">
                    <a:lumMod val="75000"/>
                  </a:schemeClr>
                </a:solidFill>
                <a:latin typeface="Comic Sans MS"/>
                <a:ea typeface="Shadows Into Light"/>
                <a:cs typeface="Shadows Into Light"/>
                <a:sym typeface="Shadows Into Light"/>
              </a:rPr>
              <a:t>My favorite hobbies include camping, hiking, cooking, watching movies and watching football. I also love to collect puppets and crazy hats!</a:t>
            </a:r>
            <a:endParaRPr lang="en" sz="1200" b="1">
              <a:solidFill>
                <a:schemeClr val="accent5">
                  <a:lumMod val="75000"/>
                </a:schemeClr>
              </a:solidFill>
              <a:latin typeface="Comic Sans MS"/>
              <a:ea typeface="Shadows Into Light"/>
              <a:cs typeface="Shadows Into Light"/>
            </a:endParaRPr>
          </a:p>
          <a:p>
            <a:pPr marL="0" lvl="0" indent="0" algn="l" rtl="0">
              <a:spcBef>
                <a:spcPts val="0"/>
              </a:spcBef>
              <a:spcAft>
                <a:spcPts val="0"/>
              </a:spcAft>
              <a:buNone/>
            </a:pPr>
            <a:r>
              <a:rPr lang="en" sz="1100" b="1">
                <a:latin typeface="Comic Sans MS"/>
                <a:ea typeface="Shadows Into Light"/>
                <a:cs typeface="Shadows Into Light"/>
                <a:sym typeface="Shadows Into Light"/>
              </a:rPr>
              <a:t>	</a:t>
            </a:r>
            <a:r>
              <a:rPr lang="en" sz="1100" b="1">
                <a:solidFill>
                  <a:srgbClr val="FF0000"/>
                </a:solidFill>
                <a:latin typeface="Comic Sans MS"/>
                <a:ea typeface="Shadows Into Light"/>
                <a:cs typeface="Shadows Into Light"/>
                <a:sym typeface="Shadows Into Light"/>
              </a:rPr>
              <a:t>I CANNOT WAIT TO GET TO KNOW ALL OF Y</a:t>
            </a:r>
            <a:r>
              <a:rPr lang="en" sz="1200" b="1">
                <a:solidFill>
                  <a:srgbClr val="FF0000"/>
                </a:solidFill>
                <a:latin typeface="Comic Sans MS"/>
                <a:ea typeface="Shadows Into Light"/>
                <a:cs typeface="Shadows Into Light"/>
                <a:sym typeface="Shadows Into Light"/>
              </a:rPr>
              <a:t>OU!!!</a:t>
            </a:r>
            <a:endParaRPr sz="1200" b="1">
              <a:solidFill>
                <a:srgbClr val="FF0000"/>
              </a:solidFill>
              <a:latin typeface="Comic Sans MS"/>
              <a:ea typeface="Shadows Into Light"/>
              <a:cs typeface="Shadows Into Light"/>
              <a:sym typeface="Shadows Into Light"/>
            </a:endParaRPr>
          </a:p>
          <a:p>
            <a:pPr marL="0" lvl="0" indent="0" algn="ctr" rtl="0">
              <a:spcBef>
                <a:spcPts val="0"/>
              </a:spcBef>
              <a:spcAft>
                <a:spcPts val="0"/>
              </a:spcAft>
              <a:buNone/>
            </a:pPr>
            <a:endParaRPr>
              <a:latin typeface="Shadows Into Light"/>
              <a:ea typeface="Shadows Into Light"/>
              <a:cs typeface="Shadows Into Light"/>
              <a:sym typeface="Shadows Into Light"/>
            </a:endParaRPr>
          </a:p>
          <a:p>
            <a:pPr marL="0" lvl="0" indent="0" algn="ctr" rtl="0">
              <a:spcBef>
                <a:spcPts val="0"/>
              </a:spcBef>
              <a:spcAft>
                <a:spcPts val="0"/>
              </a:spcAft>
              <a:buNone/>
            </a:pPr>
            <a:r>
              <a:rPr lang="en">
                <a:latin typeface="Playfair Display"/>
                <a:ea typeface="Playfair Display"/>
                <a:cs typeface="Playfair Display"/>
                <a:sym typeface="Playfair Display"/>
              </a:rPr>
              <a:t> </a:t>
            </a:r>
            <a:endParaRPr>
              <a:latin typeface="Lobster"/>
              <a:ea typeface="Lobster"/>
              <a:cs typeface="Lobster"/>
              <a:sym typeface="Lobster"/>
            </a:endParaRPr>
          </a:p>
        </p:txBody>
      </p:sp>
      <p:pic>
        <p:nvPicPr>
          <p:cNvPr id="160" name="Google Shape;160;p27"/>
          <p:cNvPicPr preferRelativeResize="0"/>
          <p:nvPr/>
        </p:nvPicPr>
        <p:blipFill>
          <a:blip r:embed="rId4">
            <a:alphaModFix/>
          </a:blip>
          <a:stretch>
            <a:fillRect/>
          </a:stretch>
        </p:blipFill>
        <p:spPr>
          <a:xfrm rot="255914">
            <a:off x="269932" y="3289359"/>
            <a:ext cx="2155710" cy="1808858"/>
          </a:xfrm>
          <a:prstGeom prst="rect">
            <a:avLst/>
          </a:prstGeom>
          <a:noFill/>
          <a:ln w="76200" cap="flat" cmpd="sng">
            <a:solidFill>
              <a:srgbClr val="000000"/>
            </a:solidFill>
            <a:prstDash val="solid"/>
            <a:round/>
            <a:headEnd type="none" w="sm" len="sm"/>
            <a:tailEnd type="none" w="sm" len="sm"/>
          </a:ln>
        </p:spPr>
      </p:pic>
      <p:pic>
        <p:nvPicPr>
          <p:cNvPr id="161" name="Google Shape;161;p27"/>
          <p:cNvPicPr preferRelativeResize="0"/>
          <p:nvPr/>
        </p:nvPicPr>
        <p:blipFill>
          <a:blip r:embed="rId13"/>
          <a:srcRect/>
          <a:stretch/>
        </p:blipFill>
        <p:spPr>
          <a:xfrm rot="290379">
            <a:off x="255039" y="3314677"/>
            <a:ext cx="2292445" cy="1777106"/>
          </a:xfrm>
          <a:prstGeom prst="rect">
            <a:avLst/>
          </a:prstGeom>
          <a:noFill/>
          <a:ln w="38100"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28">
            <a:hlinkClick r:id="rId4" action="ppaction://hlinksldjump"/>
          </p:cNvPr>
          <p:cNvSpPr/>
          <p:nvPr/>
        </p:nvSpPr>
        <p:spPr>
          <a:xfrm>
            <a:off x="7393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a:hlinkClick r:id="rId5" action="ppaction://hlinksldjump"/>
          </p:cNvPr>
          <p:cNvSpPr/>
          <p:nvPr/>
        </p:nvSpPr>
        <p:spPr>
          <a:xfrm>
            <a:off x="18454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a:hlinkClick r:id="rId6" action="ppaction://hlinksldjump"/>
          </p:cNvPr>
          <p:cNvSpPr/>
          <p:nvPr/>
        </p:nvSpPr>
        <p:spPr>
          <a:xfrm>
            <a:off x="29515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a:hlinkClick r:id="rId7" action="ppaction://hlinksldjump"/>
          </p:cNvPr>
          <p:cNvSpPr/>
          <p:nvPr/>
        </p:nvSpPr>
        <p:spPr>
          <a:xfrm>
            <a:off x="405760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a:hlinkClick r:id="rId8" action="ppaction://hlinksldjump"/>
          </p:cNvPr>
          <p:cNvSpPr/>
          <p:nvPr/>
        </p:nvSpPr>
        <p:spPr>
          <a:xfrm>
            <a:off x="51636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a:hlinkClick r:id="rId9" action="ppaction://hlinksldjump"/>
          </p:cNvPr>
          <p:cNvSpPr/>
          <p:nvPr/>
        </p:nvSpPr>
        <p:spPr>
          <a:xfrm>
            <a:off x="62697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a:hlinkClick r:id="rId10" action="ppaction://hlinksldjump"/>
          </p:cNvPr>
          <p:cNvSpPr/>
          <p:nvPr/>
        </p:nvSpPr>
        <p:spPr>
          <a:xfrm>
            <a:off x="73758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txBox="1"/>
          <p:nvPr/>
        </p:nvSpPr>
        <p:spPr>
          <a:xfrm>
            <a:off x="1164325" y="1571165"/>
            <a:ext cx="7280700" cy="74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latin typeface="Lucida Bright" panose="02040602050505020304" pitchFamily="18" charset="0"/>
                <a:ea typeface="Playfair Display"/>
                <a:cs typeface="Playfair Display"/>
                <a:sym typeface="Playfair Display"/>
              </a:rPr>
              <a:t>Since you will not be able to visit our classroom, before the first day of school, I have recorded a short video tour of our classroom for you - in two parts.</a:t>
            </a:r>
          </a:p>
          <a:p>
            <a:pPr marL="0" lvl="0" indent="0" algn="ctr" rtl="0">
              <a:spcBef>
                <a:spcPts val="0"/>
              </a:spcBef>
              <a:spcAft>
                <a:spcPts val="0"/>
              </a:spcAft>
              <a:buNone/>
            </a:pPr>
            <a:endParaRPr lang="en" sz="1200">
              <a:latin typeface="Playfair Display"/>
              <a:ea typeface="Playfair Display"/>
              <a:cs typeface="Playfair Display"/>
              <a:sym typeface="Playfair Display"/>
            </a:endParaRPr>
          </a:p>
          <a:p>
            <a:pPr marL="0" lvl="0" indent="0" algn="ctr" rtl="0">
              <a:spcBef>
                <a:spcPts val="0"/>
              </a:spcBef>
              <a:spcAft>
                <a:spcPts val="0"/>
              </a:spcAft>
              <a:buNone/>
            </a:pPr>
            <a:endParaRPr lang="en" sz="1200">
              <a:latin typeface="Playfair Display"/>
              <a:ea typeface="Playfair Display"/>
              <a:cs typeface="Playfair Display"/>
              <a:sym typeface="Playfair Display"/>
            </a:endParaRPr>
          </a:p>
          <a:p>
            <a:pPr algn="ctr"/>
            <a:r>
              <a:rPr lang="en-US" sz="2000">
                <a:latin typeface="Playfair Display"/>
                <a:ea typeface="Playfair Display"/>
                <a:cs typeface="Playfair Display"/>
                <a:hlinkClick r:id="rId11"/>
              </a:rPr>
              <a:t>Intro to Virtual Classroom Tour</a:t>
            </a:r>
            <a:endParaRPr lang="en-US" sz="2000">
              <a:latin typeface="Playfair Display"/>
              <a:ea typeface="Playfair Display"/>
              <a:cs typeface="Playfair Display"/>
              <a:sym typeface="Playfair Display"/>
              <a:hlinkClick r:id="rId11"/>
            </a:endParaRPr>
          </a:p>
          <a:p>
            <a:pPr marL="0" lvl="0" indent="0" algn="ctr" rtl="0">
              <a:spcBef>
                <a:spcPts val="0"/>
              </a:spcBef>
              <a:spcAft>
                <a:spcPts val="0"/>
              </a:spcAft>
              <a:buNone/>
            </a:pPr>
            <a:endParaRPr lang="en-US" sz="2000">
              <a:latin typeface="Playfair Display"/>
            </a:endParaRPr>
          </a:p>
          <a:p>
            <a:pPr algn="ctr"/>
            <a:endParaRPr lang="en-US" sz="2000">
              <a:latin typeface="Playfair Display"/>
            </a:endParaRPr>
          </a:p>
          <a:p>
            <a:pPr algn="ctr"/>
            <a:r>
              <a:rPr lang="en-US" sz="2000">
                <a:ea typeface="Playfair Display"/>
                <a:hlinkClick r:id="rId12"/>
              </a:rPr>
              <a:t>Classroom Tour</a:t>
            </a:r>
            <a:endParaRPr lang="en-US" sz="2000">
              <a:ea typeface="Playfair Display"/>
            </a:endParaRPr>
          </a:p>
          <a:p>
            <a:pPr marL="0" lvl="0" indent="0" algn="ctr" rtl="0">
              <a:spcBef>
                <a:spcPts val="0"/>
              </a:spcBef>
              <a:spcAft>
                <a:spcPts val="0"/>
              </a:spcAft>
              <a:buNone/>
            </a:pPr>
            <a:endParaRPr lang="en-US" sz="2000">
              <a:latin typeface="Playfair Display"/>
              <a:ea typeface="Playfair Display"/>
              <a:cs typeface="Playfair Display"/>
              <a:sym typeface="Playfair Display"/>
            </a:endParaRPr>
          </a:p>
          <a:p>
            <a:pPr marL="0" lvl="0" indent="0" algn="ctr" rtl="0">
              <a:spcBef>
                <a:spcPts val="0"/>
              </a:spcBef>
              <a:spcAft>
                <a:spcPts val="0"/>
              </a:spcAft>
              <a:buNone/>
            </a:pPr>
            <a:endParaRPr lang="en-US" sz="2000">
              <a:latin typeface="Playfair Display"/>
              <a:ea typeface="Playfair Display"/>
              <a:cs typeface="Playfair Display"/>
              <a:sym typeface="Playfair Display"/>
            </a:endParaRPr>
          </a:p>
          <a:p>
            <a:pPr marL="0" lvl="0" indent="0" algn="ctr" rtl="0">
              <a:spcBef>
                <a:spcPts val="0"/>
              </a:spcBef>
              <a:spcAft>
                <a:spcPts val="0"/>
              </a:spcAft>
              <a:buNone/>
            </a:pPr>
            <a:endParaRPr lang="en-US" sz="2000">
              <a:latin typeface="Playfair Display"/>
              <a:ea typeface="Playfair Display"/>
              <a:cs typeface="Playfair Display"/>
              <a:sym typeface="Playfair Display"/>
            </a:endParaRPr>
          </a:p>
          <a:p>
            <a:pPr marL="0" lvl="0" indent="0" algn="ctr" rtl="0">
              <a:spcBef>
                <a:spcPts val="0"/>
              </a:spcBef>
              <a:spcAft>
                <a:spcPts val="0"/>
              </a:spcAft>
              <a:buNone/>
            </a:pPr>
            <a:endParaRPr lang="en-US" sz="2000">
              <a:latin typeface="Playfair Display"/>
              <a:ea typeface="Playfair Display"/>
              <a:cs typeface="Playfair Display"/>
              <a:sym typeface="Playfair Display"/>
            </a:endParaRPr>
          </a:p>
          <a:p>
            <a:pPr marL="0" lvl="0" indent="0" algn="ctr" rtl="0">
              <a:spcBef>
                <a:spcPts val="0"/>
              </a:spcBef>
              <a:spcAft>
                <a:spcPts val="0"/>
              </a:spcAft>
              <a:buNone/>
            </a:pPr>
            <a:endParaRPr lang="en" sz="2000">
              <a:latin typeface="Playfair Display"/>
              <a:ea typeface="Playfair Display"/>
              <a:cs typeface="Playfair Display"/>
              <a:sym typeface="Playfair Display"/>
            </a:endParaRPr>
          </a:p>
          <a:p>
            <a:pPr marL="0" lvl="0" indent="0" algn="ctr" rtl="0">
              <a:spcBef>
                <a:spcPts val="0"/>
              </a:spcBef>
              <a:spcAft>
                <a:spcPts val="0"/>
              </a:spcAft>
              <a:buNone/>
            </a:pPr>
            <a:endParaRPr lang="en" sz="1200">
              <a:latin typeface="Playfair Display"/>
              <a:ea typeface="Playfair Display"/>
              <a:cs typeface="Playfair Display"/>
              <a:sym typeface="Playfair Display"/>
            </a:endParaRPr>
          </a:p>
          <a:p>
            <a:pPr marL="0" lvl="0" indent="0" algn="ctr" rtl="0">
              <a:spcBef>
                <a:spcPts val="0"/>
              </a:spcBef>
              <a:spcAft>
                <a:spcPts val="0"/>
              </a:spcAft>
              <a:buNone/>
            </a:pPr>
            <a:endParaRPr lang="en" sz="1200">
              <a:latin typeface="Playfair Display"/>
              <a:ea typeface="Playfair Display"/>
              <a:cs typeface="Playfair Display"/>
              <a:sym typeface="Playfair Display"/>
            </a:endParaRPr>
          </a:p>
          <a:p>
            <a:pPr marL="0" lvl="0" indent="0" algn="ctr" rtl="0">
              <a:spcBef>
                <a:spcPts val="0"/>
              </a:spcBef>
              <a:spcAft>
                <a:spcPts val="0"/>
              </a:spcAft>
              <a:buNone/>
            </a:pPr>
            <a:endParaRPr lang="en" sz="1200">
              <a:latin typeface="Playfair Display"/>
              <a:ea typeface="Playfair Display"/>
              <a:cs typeface="Playfair Display"/>
              <a:sym typeface="Playfair Display"/>
            </a:endParaRPr>
          </a:p>
          <a:p>
            <a:pPr marL="0" lvl="0" indent="0" algn="ctr" rtl="0">
              <a:spcBef>
                <a:spcPts val="0"/>
              </a:spcBef>
              <a:spcAft>
                <a:spcPts val="0"/>
              </a:spcAft>
              <a:buNone/>
            </a:pPr>
            <a:endParaRPr lang="en" sz="1200">
              <a:latin typeface="Playfair Display"/>
              <a:ea typeface="Playfair Display"/>
              <a:cs typeface="Playfair Display"/>
              <a:sym typeface="Playfair Display"/>
            </a:endParaRPr>
          </a:p>
          <a:p>
            <a:pPr marL="0" lvl="0" indent="0" algn="ctr" rtl="0">
              <a:spcBef>
                <a:spcPts val="0"/>
              </a:spcBef>
              <a:spcAft>
                <a:spcPts val="0"/>
              </a:spcAft>
              <a:buNone/>
            </a:pPr>
            <a:endParaRPr lang="en" sz="1200">
              <a:latin typeface="Playfair Display"/>
              <a:ea typeface="Playfair Display"/>
              <a:cs typeface="Playfair Display"/>
              <a:sym typeface="Playfair Display"/>
            </a:endParaRPr>
          </a:p>
          <a:p>
            <a:pPr marL="0" lvl="0" indent="0" algn="ctr" rtl="0">
              <a:spcBef>
                <a:spcPts val="0"/>
              </a:spcBef>
              <a:spcAft>
                <a:spcPts val="0"/>
              </a:spcAft>
              <a:buNone/>
            </a:pPr>
            <a:endParaRPr lang="en" sz="1200">
              <a:latin typeface="Playfair Display"/>
              <a:ea typeface="Playfair Display"/>
              <a:cs typeface="Playfair Display"/>
              <a:sym typeface="Playfair Display"/>
            </a:endParaRPr>
          </a:p>
          <a:p>
            <a:pPr marL="0" lvl="0" indent="0" algn="ctr" rtl="0">
              <a:spcBef>
                <a:spcPts val="0"/>
              </a:spcBef>
              <a:spcAft>
                <a:spcPts val="0"/>
              </a:spcAft>
              <a:buNone/>
            </a:pPr>
            <a:endParaRPr lang="en" sz="1800">
              <a:latin typeface="Playfair Display"/>
              <a:ea typeface="Playfair Display"/>
              <a:cs typeface="Playfair Display"/>
              <a:sym typeface="Playfair Display"/>
            </a:endParaRPr>
          </a:p>
          <a:p>
            <a:pPr marL="0" lvl="0" indent="0" algn="ctr" rtl="0">
              <a:spcBef>
                <a:spcPts val="0"/>
              </a:spcBef>
              <a:spcAft>
                <a:spcPts val="0"/>
              </a:spcAft>
              <a:buNone/>
            </a:pPr>
            <a:endParaRPr lang="en" sz="1800">
              <a:latin typeface="Playfair Display"/>
              <a:ea typeface="Playfair Display"/>
              <a:cs typeface="Playfair Display"/>
              <a:sym typeface="Playfair Display"/>
            </a:endParaRPr>
          </a:p>
          <a:p>
            <a:pPr marL="0" lvl="0" indent="0" algn="ctr" rtl="0">
              <a:spcBef>
                <a:spcPts val="0"/>
              </a:spcBef>
              <a:spcAft>
                <a:spcPts val="0"/>
              </a:spcAft>
              <a:buNone/>
            </a:pPr>
            <a:endParaRPr lang="en" sz="1800">
              <a:latin typeface="Playfair Display"/>
              <a:ea typeface="Playfair Display"/>
              <a:cs typeface="Playfair Display"/>
              <a:sym typeface="Playfair Display"/>
            </a:endParaRPr>
          </a:p>
          <a:p>
            <a:pPr marL="0" lvl="0" indent="0" algn="ctr" rtl="0">
              <a:spcBef>
                <a:spcPts val="0"/>
              </a:spcBef>
              <a:spcAft>
                <a:spcPts val="0"/>
              </a:spcAft>
              <a:buNone/>
            </a:pPr>
            <a:endParaRPr sz="1800">
              <a:latin typeface="Playfair Display"/>
              <a:ea typeface="Playfair Display"/>
              <a:cs typeface="Playfair Display"/>
              <a:sym typeface="Playfair Display"/>
            </a:endParaRPr>
          </a:p>
          <a:p>
            <a:pPr marL="0" lvl="0" indent="0" algn="ctr" rtl="0">
              <a:spcBef>
                <a:spcPts val="0"/>
              </a:spcBef>
              <a:spcAft>
                <a:spcPts val="0"/>
              </a:spcAft>
              <a:buNone/>
            </a:pPr>
            <a:endParaRPr sz="1800">
              <a:latin typeface="Playfair Display"/>
              <a:ea typeface="Playfair Display"/>
              <a:cs typeface="Playfair Display"/>
              <a:sym typeface="Playfair Display"/>
            </a:endParaRPr>
          </a:p>
        </p:txBody>
      </p:sp>
      <p:pic>
        <p:nvPicPr>
          <p:cNvPr id="2050" name="Picture 2" descr="Clientmoji">
            <a:extLst>
              <a:ext uri="{FF2B5EF4-FFF2-40B4-BE49-F238E27FC236}">
                <a16:creationId xmlns:a16="http://schemas.microsoft.com/office/drawing/2014/main" id="{022F610F-2DCB-4FF1-BCC4-50A7B9597F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2525" y="1971955"/>
            <a:ext cx="1907425" cy="1907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29">
            <a:hlinkClick r:id="rId4" action="ppaction://hlinksldjump"/>
          </p:cNvPr>
          <p:cNvSpPr/>
          <p:nvPr/>
        </p:nvSpPr>
        <p:spPr>
          <a:xfrm>
            <a:off x="7393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a:hlinkClick r:id="rId5" action="ppaction://hlinksldjump"/>
          </p:cNvPr>
          <p:cNvSpPr/>
          <p:nvPr/>
        </p:nvSpPr>
        <p:spPr>
          <a:xfrm>
            <a:off x="18454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9">
            <a:hlinkClick r:id="rId6" action="ppaction://hlinksldjump"/>
          </p:cNvPr>
          <p:cNvSpPr/>
          <p:nvPr/>
        </p:nvSpPr>
        <p:spPr>
          <a:xfrm>
            <a:off x="29515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a:hlinkClick r:id="rId7" action="ppaction://hlinksldjump"/>
          </p:cNvPr>
          <p:cNvSpPr/>
          <p:nvPr/>
        </p:nvSpPr>
        <p:spPr>
          <a:xfrm>
            <a:off x="405760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a:hlinkClick r:id="rId8" action="ppaction://hlinksldjump"/>
          </p:cNvPr>
          <p:cNvSpPr/>
          <p:nvPr/>
        </p:nvSpPr>
        <p:spPr>
          <a:xfrm>
            <a:off x="51636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a:hlinkClick r:id="rId9" action="ppaction://hlinksldjump"/>
          </p:cNvPr>
          <p:cNvSpPr/>
          <p:nvPr/>
        </p:nvSpPr>
        <p:spPr>
          <a:xfrm>
            <a:off x="62697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a:hlinkClick r:id="rId10" action="ppaction://hlinksldjump"/>
          </p:cNvPr>
          <p:cNvSpPr/>
          <p:nvPr/>
        </p:nvSpPr>
        <p:spPr>
          <a:xfrm>
            <a:off x="73758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txBox="1"/>
          <p:nvPr/>
        </p:nvSpPr>
        <p:spPr>
          <a:xfrm>
            <a:off x="2112164" y="1623391"/>
            <a:ext cx="5998166" cy="335371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b="1">
                <a:latin typeface="Book Antiqua" panose="02040602050305030304" pitchFamily="18" charset="0"/>
                <a:ea typeface="Lobster"/>
                <a:cs typeface="Lobster"/>
                <a:sym typeface="Lobster"/>
              </a:rPr>
              <a:t>My class schedule is still a work in progress, but I will let you know the finalized times, as soon as everything is set.  For my Digital Learning friends, I will be there every step of the way – to help make things as easy as possible. The first grade team will be pre-recording a lot of our lessons so that you can work, mostly, on your own  schedule.  We will have a daily “check in” time (to be announced) where our friends at home can see our friends in class and interact, virtually.  I know that the process is still going on to get computers out to everyone.  We are all in this together and we will figure it out, together. </a:t>
            </a:r>
          </a:p>
          <a:p>
            <a:pPr marL="0" lvl="0" indent="0" algn="ctr" rtl="0">
              <a:spcBef>
                <a:spcPts val="0"/>
              </a:spcBef>
              <a:spcAft>
                <a:spcPts val="0"/>
              </a:spcAft>
              <a:buNone/>
            </a:pPr>
            <a:r>
              <a:rPr lang="en-US" sz="1100" b="1">
                <a:latin typeface="Book Antiqua" panose="02040602050305030304" pitchFamily="18" charset="0"/>
                <a:ea typeface="Lobster"/>
                <a:cs typeface="Lobster"/>
                <a:sym typeface="Lobster"/>
              </a:rPr>
              <a:t>For my students who will be with me, in person, things will look different than last year. Special Area will be coming into my classroom (except for PE) so that the students aren’t transitioning much. We will also be eating breakfast and lunch in the classroom. If you would like to pack a snack or send snacks in bulk (labeled with your child’s name), please do.  As you know, wearing masks will be a requirement at school, but I plan on having mask breaks.  When the weather is nice, I will take the students outside, at times, to do some academic activities (while distanced). I cannot say it enough, but please do not hesitate to contact me if you have any questions or concerns. Through the “Remind” app (which I mention under the “Contact Info” tab) you can reach me after hours</a:t>
            </a:r>
            <a:r>
              <a:rPr lang="en-US" sz="1200" b="1">
                <a:latin typeface="Book Antiqua" panose="02040602050305030304" pitchFamily="18" charset="0"/>
                <a:ea typeface="Lobster"/>
                <a:cs typeface="Lobster"/>
                <a:sym typeface="Lobster"/>
              </a:rPr>
              <a:t>.  </a:t>
            </a:r>
            <a:endParaRPr sz="1200" b="1">
              <a:latin typeface="Book Antiqua" panose="02040602050305030304" pitchFamily="18" charset="0"/>
              <a:ea typeface="Lobster"/>
              <a:cs typeface="Lobster"/>
              <a:sym typeface="Lobster"/>
            </a:endParaRPr>
          </a:p>
        </p:txBody>
      </p:sp>
      <p:pic>
        <p:nvPicPr>
          <p:cNvPr id="2050" name="Picture 2" descr="Clientmoji">
            <a:extLst>
              <a:ext uri="{FF2B5EF4-FFF2-40B4-BE49-F238E27FC236}">
                <a16:creationId xmlns:a16="http://schemas.microsoft.com/office/drawing/2014/main" id="{3C32F44A-9BBD-4DE3-9782-6FFE0F2BEA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667" y="1921565"/>
            <a:ext cx="1404730" cy="1404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30">
            <a:hlinkClick r:id="rId4" action="ppaction://hlinksldjump"/>
          </p:cNvPr>
          <p:cNvSpPr/>
          <p:nvPr/>
        </p:nvSpPr>
        <p:spPr>
          <a:xfrm>
            <a:off x="7393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a:hlinkClick r:id="rId5" action="ppaction://hlinksldjump"/>
          </p:cNvPr>
          <p:cNvSpPr/>
          <p:nvPr/>
        </p:nvSpPr>
        <p:spPr>
          <a:xfrm>
            <a:off x="18454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a:hlinkClick r:id="rId6" action="ppaction://hlinksldjump"/>
          </p:cNvPr>
          <p:cNvSpPr/>
          <p:nvPr/>
        </p:nvSpPr>
        <p:spPr>
          <a:xfrm>
            <a:off x="29515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a:hlinkClick r:id="rId7" action="ppaction://hlinksldjump"/>
          </p:cNvPr>
          <p:cNvSpPr/>
          <p:nvPr/>
        </p:nvSpPr>
        <p:spPr>
          <a:xfrm>
            <a:off x="405760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a:hlinkClick r:id="rId8" action="ppaction://hlinksldjump"/>
          </p:cNvPr>
          <p:cNvSpPr/>
          <p:nvPr/>
        </p:nvSpPr>
        <p:spPr>
          <a:xfrm>
            <a:off x="51636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a:hlinkClick r:id="rId9" action="ppaction://hlinksldjump"/>
          </p:cNvPr>
          <p:cNvSpPr/>
          <p:nvPr/>
        </p:nvSpPr>
        <p:spPr>
          <a:xfrm>
            <a:off x="62697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a:hlinkClick r:id="rId10" action="ppaction://hlinksldjump"/>
          </p:cNvPr>
          <p:cNvSpPr/>
          <p:nvPr/>
        </p:nvSpPr>
        <p:spPr>
          <a:xfrm>
            <a:off x="73758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0"/>
          <p:cNvSpPr txBox="1"/>
          <p:nvPr/>
        </p:nvSpPr>
        <p:spPr>
          <a:xfrm>
            <a:off x="852225" y="1708325"/>
            <a:ext cx="7280700" cy="74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Playfair Display"/>
                <a:ea typeface="Playfair Display"/>
                <a:cs typeface="Playfair Display"/>
                <a:sym typeface="Playfair Display"/>
              </a:rPr>
              <a:t>All required school forms are online, in your Parent Portal Focus account– which is on the Fort Braden website. Please try to log in and make sure that everything is complete. If you have any questions, please contact me and I will do my best to help you. If there is anything that I need you to fill out, I will let you know ahead of time and send it via the Remind app or through email.  </a:t>
            </a:r>
            <a:endParaRPr sz="1800" b="1">
              <a:latin typeface="Playfair Display"/>
              <a:ea typeface="Playfair Display"/>
              <a:cs typeface="Playfair Display"/>
              <a:sym typeface="Playfair Display"/>
            </a:endParaRPr>
          </a:p>
        </p:txBody>
      </p:sp>
      <p:pic>
        <p:nvPicPr>
          <p:cNvPr id="1026" name="Picture 2" descr="Clientmoji">
            <a:extLst>
              <a:ext uri="{FF2B5EF4-FFF2-40B4-BE49-F238E27FC236}">
                <a16:creationId xmlns:a16="http://schemas.microsoft.com/office/drawing/2014/main" id="{3B92DF7B-8A67-491E-AF50-456F5A6935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6884" y="3467354"/>
            <a:ext cx="1273441" cy="12734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05"/>
        <p:cNvGrpSpPr/>
        <p:nvPr/>
      </p:nvGrpSpPr>
      <p:grpSpPr>
        <a:xfrm>
          <a:off x="0" y="0"/>
          <a:ext cx="0" cy="0"/>
          <a:chOff x="0" y="0"/>
          <a:chExt cx="0" cy="0"/>
        </a:xfrm>
      </p:grpSpPr>
      <p:sp>
        <p:nvSpPr>
          <p:cNvPr id="206" name="Google Shape;206;p31">
            <a:hlinkClick r:id="rId4" action="ppaction://hlinksldjump"/>
          </p:cNvPr>
          <p:cNvSpPr/>
          <p:nvPr/>
        </p:nvSpPr>
        <p:spPr>
          <a:xfrm>
            <a:off x="7393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a:hlinkClick r:id="rId5" action="ppaction://hlinksldjump"/>
          </p:cNvPr>
          <p:cNvSpPr/>
          <p:nvPr/>
        </p:nvSpPr>
        <p:spPr>
          <a:xfrm>
            <a:off x="18454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1">
            <a:hlinkClick r:id="rId6" action="ppaction://hlinksldjump"/>
          </p:cNvPr>
          <p:cNvSpPr/>
          <p:nvPr/>
        </p:nvSpPr>
        <p:spPr>
          <a:xfrm>
            <a:off x="29515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1">
            <a:hlinkClick r:id="rId7" action="ppaction://hlinksldjump"/>
          </p:cNvPr>
          <p:cNvSpPr/>
          <p:nvPr/>
        </p:nvSpPr>
        <p:spPr>
          <a:xfrm>
            <a:off x="405760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1">
            <a:hlinkClick r:id="rId8" action="ppaction://hlinksldjump"/>
          </p:cNvPr>
          <p:cNvSpPr/>
          <p:nvPr/>
        </p:nvSpPr>
        <p:spPr>
          <a:xfrm>
            <a:off x="51636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1">
            <a:hlinkClick r:id="rId9" action="ppaction://hlinksldjump"/>
          </p:cNvPr>
          <p:cNvSpPr/>
          <p:nvPr/>
        </p:nvSpPr>
        <p:spPr>
          <a:xfrm>
            <a:off x="62697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1">
            <a:hlinkClick r:id="rId10" action="ppaction://hlinksldjump"/>
          </p:cNvPr>
          <p:cNvSpPr/>
          <p:nvPr/>
        </p:nvSpPr>
        <p:spPr>
          <a:xfrm>
            <a:off x="73758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1"/>
          <p:cNvSpPr txBox="1"/>
          <p:nvPr/>
        </p:nvSpPr>
        <p:spPr>
          <a:xfrm>
            <a:off x="1428487" y="1589086"/>
            <a:ext cx="6494875" cy="3076325"/>
          </a:xfrm>
          <a:prstGeom prst="rect">
            <a:avLst/>
          </a:prstGeom>
          <a:noFill/>
          <a:ln>
            <a:noFill/>
          </a:ln>
        </p:spPr>
        <p:txBody>
          <a:bodyPr spcFirstLastPara="1" wrap="square" lIns="91425" tIns="91425" rIns="91425" bIns="91425" anchor="t" anchorCtr="0">
            <a:noAutofit/>
          </a:bodyPr>
          <a:lstStyle/>
          <a:p>
            <a:pPr marL="0" marR="0" algn="ctr">
              <a:spcBef>
                <a:spcPts val="0"/>
              </a:spcBef>
              <a:spcAft>
                <a:spcPts val="0"/>
              </a:spcAft>
            </a:pPr>
            <a:r>
              <a:rPr lang="en-US" sz="1200" b="1" i="0" u="sng">
                <a:solidFill>
                  <a:srgbClr val="201F1E"/>
                </a:solidFill>
                <a:effectLst/>
                <a:latin typeface="Calibri Light" panose="020F0302020204030204" pitchFamily="34" charset="0"/>
                <a:cs typeface="Calibri Light" panose="020F0302020204030204" pitchFamily="34" charset="0"/>
              </a:rPr>
              <a:t>TITLE I at Fort Braden – What is it?</a:t>
            </a:r>
            <a:endParaRPr lang="en-US" sz="1200" b="1" i="0">
              <a:solidFill>
                <a:srgbClr val="201F1E"/>
              </a:solidFill>
              <a:effectLst/>
              <a:latin typeface="Calibri Light" panose="020F0302020204030204" pitchFamily="34" charset="0"/>
              <a:cs typeface="Calibri Light" panose="020F0302020204030204" pitchFamily="34" charset="0"/>
            </a:endParaRPr>
          </a:p>
          <a:p>
            <a:pPr marL="0" marR="0" algn="ctr">
              <a:spcBef>
                <a:spcPts val="0"/>
              </a:spcBef>
              <a:spcAft>
                <a:spcPts val="0"/>
              </a:spcAft>
            </a:pPr>
            <a:r>
              <a:rPr lang="en-US" sz="1200" b="1" i="0">
                <a:solidFill>
                  <a:srgbClr val="201F1E"/>
                </a:solidFill>
                <a:effectLst/>
                <a:latin typeface="Calibri Light" panose="020F0302020204030204" pitchFamily="34" charset="0"/>
                <a:cs typeface="Calibri Light" panose="020F0302020204030204" pitchFamily="34" charset="0"/>
              </a:rPr>
              <a:t>Leon County Title I Program receives Federal funds to provide supplemental instruction to students of public schools, neglected or delinquent sites, non-public schools, and homeless children. Services are provided for all students school-wide at Fort Braden. All K-8 Title I schools have 60% or more of their students on free or reduced lunch as determined by an Annual Economic Survey. Services are also provided to all students at eligible, neglected, or delinquent sites including Capital City Youth Services, Father Flanagan's Boys and Girl's Town of North Florida, Florida Baptist Children's Home, Homeless, Disc Village/ADT, Leon County Detention Center, Leon County Jail, PACE Center for Girls, Devereux Residential Center, Tallahassee Marine Institute, and LCS </a:t>
            </a:r>
            <a:r>
              <a:rPr lang="en-US" sz="1200" b="1" i="0" err="1">
                <a:solidFill>
                  <a:srgbClr val="201F1E"/>
                </a:solidFill>
                <a:effectLst/>
                <a:latin typeface="Calibri Light" panose="020F0302020204030204" pitchFamily="34" charset="0"/>
                <a:cs typeface="Calibri Light" panose="020F0302020204030204" pitchFamily="34" charset="0"/>
              </a:rPr>
              <a:t>Ghazvini</a:t>
            </a:r>
            <a:r>
              <a:rPr lang="en-US" sz="1200" b="1" i="0">
                <a:solidFill>
                  <a:srgbClr val="201F1E"/>
                </a:solidFill>
                <a:effectLst/>
                <a:latin typeface="Calibri Light" panose="020F0302020204030204" pitchFamily="34" charset="0"/>
                <a:cs typeface="Calibri Light" panose="020F0302020204030204" pitchFamily="34" charset="0"/>
              </a:rPr>
              <a:t> Transition Center.</a:t>
            </a:r>
          </a:p>
          <a:p>
            <a:pPr marL="0" marR="0" algn="ctr">
              <a:spcBef>
                <a:spcPts val="0"/>
              </a:spcBef>
              <a:spcAft>
                <a:spcPts val="0"/>
              </a:spcAft>
            </a:pPr>
            <a:r>
              <a:rPr lang="en-US" sz="1200" b="1" i="0">
                <a:solidFill>
                  <a:srgbClr val="201F1E"/>
                </a:solidFill>
                <a:effectLst/>
                <a:latin typeface="Calibri Light" panose="020F0302020204030204" pitchFamily="34" charset="0"/>
                <a:cs typeface="Calibri Light" panose="020F0302020204030204" pitchFamily="34" charset="0"/>
              </a:rPr>
              <a:t>Leon County Title I school plans are written by individual school sites and are directly correlated to the School Improvement Plan.</a:t>
            </a:r>
          </a:p>
          <a:p>
            <a:pPr marL="0" marR="0" algn="ctr">
              <a:spcBef>
                <a:spcPts val="0"/>
              </a:spcBef>
              <a:spcAft>
                <a:spcPts val="0"/>
              </a:spcAft>
            </a:pPr>
            <a:r>
              <a:rPr lang="en-US" sz="1200" b="1" i="0">
                <a:solidFill>
                  <a:srgbClr val="201F1E"/>
                </a:solidFill>
                <a:effectLst/>
                <a:latin typeface="Calibri Light" panose="020F0302020204030204" pitchFamily="34" charset="0"/>
                <a:cs typeface="Calibri Light" panose="020F0302020204030204" pitchFamily="34" charset="0"/>
              </a:rPr>
              <a:t>Schools in Leon County use Title I funds to support federal, state and local goals reflected in individual school plans. Teachers, parents, administrators, students, and all stakeholders are involved in the development and implementation of each school's plan. A strong parental involvement component is integrated throughout the plan at each site and each school utilizes a Parent, Student and Teacher Compact</a:t>
            </a:r>
            <a:r>
              <a:rPr lang="en-US" sz="1200" i="0">
                <a:solidFill>
                  <a:srgbClr val="201F1E"/>
                </a:solidFill>
                <a:effectLst/>
                <a:latin typeface="Calibri Light" panose="020F0302020204030204" pitchFamily="34" charset="0"/>
                <a:cs typeface="Calibri Light" panose="020F0302020204030204"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218" name="Google Shape;218;p32">
            <a:hlinkClick r:id="rId4" action="ppaction://hlinksldjump"/>
          </p:cNvPr>
          <p:cNvSpPr/>
          <p:nvPr/>
        </p:nvSpPr>
        <p:spPr>
          <a:xfrm>
            <a:off x="7393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a:hlinkClick r:id="rId5" action="ppaction://hlinksldjump"/>
          </p:cNvPr>
          <p:cNvSpPr/>
          <p:nvPr/>
        </p:nvSpPr>
        <p:spPr>
          <a:xfrm>
            <a:off x="18454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2">
            <a:hlinkClick r:id="rId6" action="ppaction://hlinksldjump"/>
          </p:cNvPr>
          <p:cNvSpPr/>
          <p:nvPr/>
        </p:nvSpPr>
        <p:spPr>
          <a:xfrm>
            <a:off x="29515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a:hlinkClick r:id="rId7" action="ppaction://hlinksldjump"/>
          </p:cNvPr>
          <p:cNvSpPr/>
          <p:nvPr/>
        </p:nvSpPr>
        <p:spPr>
          <a:xfrm>
            <a:off x="405760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2">
            <a:hlinkClick r:id="rId8" action="ppaction://hlinksldjump"/>
          </p:cNvPr>
          <p:cNvSpPr/>
          <p:nvPr/>
        </p:nvSpPr>
        <p:spPr>
          <a:xfrm>
            <a:off x="51636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2">
            <a:hlinkClick r:id="rId9" action="ppaction://hlinksldjump"/>
          </p:cNvPr>
          <p:cNvSpPr/>
          <p:nvPr/>
        </p:nvSpPr>
        <p:spPr>
          <a:xfrm>
            <a:off x="62697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2">
            <a:hlinkClick r:id="rId10" action="ppaction://hlinksldjump"/>
          </p:cNvPr>
          <p:cNvSpPr/>
          <p:nvPr/>
        </p:nvSpPr>
        <p:spPr>
          <a:xfrm>
            <a:off x="73758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2"/>
          <p:cNvSpPr txBox="1"/>
          <p:nvPr/>
        </p:nvSpPr>
        <p:spPr>
          <a:xfrm>
            <a:off x="862275" y="1708325"/>
            <a:ext cx="7270800" cy="74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latin typeface="Gulim" panose="020B0600000101010101" pitchFamily="34" charset="-127"/>
                <a:ea typeface="Gulim" panose="020B0600000101010101" pitchFamily="34" charset="-127"/>
                <a:cs typeface="Lobster"/>
                <a:sym typeface="Lobster"/>
              </a:rPr>
              <a:t>The school phone number is 488-9374. My planning time is from 10:00 – 10:40 and this is typically the best time for you to reach me, during the day.  If you leave a message with the front office,  I will get back to you as soon as possible.  You can also email me at </a:t>
            </a:r>
            <a:r>
              <a:rPr lang="en-US" sz="1600" b="1">
                <a:latin typeface="Gulim" panose="020B0600000101010101" pitchFamily="34" charset="-127"/>
                <a:ea typeface="Gulim" panose="020B0600000101010101" pitchFamily="34" charset="-127"/>
                <a:cs typeface="Lobster"/>
                <a:sym typeface="Lobster"/>
                <a:hlinkClick r:id="rId11"/>
              </a:rPr>
              <a:t>metcalfj@leonschools.net</a:t>
            </a:r>
            <a:r>
              <a:rPr lang="en-US" sz="1600" b="1">
                <a:latin typeface="Gulim" panose="020B0600000101010101" pitchFamily="34" charset="-127"/>
                <a:ea typeface="Gulim" panose="020B0600000101010101" pitchFamily="34" charset="-127"/>
                <a:cs typeface="Lobster"/>
                <a:sym typeface="Lobster"/>
              </a:rPr>
              <a:t> </a:t>
            </a:r>
          </a:p>
          <a:p>
            <a:pPr marL="0" lvl="0" indent="0" algn="ctr" rtl="0">
              <a:spcBef>
                <a:spcPts val="0"/>
              </a:spcBef>
              <a:spcAft>
                <a:spcPts val="0"/>
              </a:spcAft>
              <a:buNone/>
            </a:pPr>
            <a:endParaRPr lang="en-US" sz="1600" b="1">
              <a:latin typeface="Gulim" panose="020B0600000101010101" pitchFamily="34" charset="-127"/>
              <a:ea typeface="Gulim" panose="020B0600000101010101" pitchFamily="34" charset="-127"/>
              <a:cs typeface="Lobster"/>
              <a:sym typeface="Lobster"/>
            </a:endParaRPr>
          </a:p>
          <a:p>
            <a:pPr marL="0" lvl="0" indent="0" algn="ctr" rtl="0">
              <a:spcBef>
                <a:spcPts val="0"/>
              </a:spcBef>
              <a:spcAft>
                <a:spcPts val="0"/>
              </a:spcAft>
              <a:buNone/>
            </a:pPr>
            <a:r>
              <a:rPr lang="en-US" sz="1600" b="1">
                <a:latin typeface="Gulim" panose="020B0600000101010101" pitchFamily="34" charset="-127"/>
                <a:ea typeface="Gulim" panose="020B0600000101010101" pitchFamily="34" charset="-127"/>
                <a:cs typeface="Lobster"/>
                <a:sym typeface="Lobster"/>
              </a:rPr>
              <a:t>Another great way to contact me is through an app called Remind. I am encouraging you to sign up; it is a wonderful tool for us to communicate back and forth. I can text you the information to sign up or you can go to</a:t>
            </a:r>
          </a:p>
          <a:p>
            <a:pPr marL="0" lvl="0" indent="0" algn="ctr" rtl="0">
              <a:spcBef>
                <a:spcPts val="0"/>
              </a:spcBef>
              <a:spcAft>
                <a:spcPts val="0"/>
              </a:spcAft>
              <a:buNone/>
            </a:pPr>
            <a:r>
              <a:rPr lang="en-US" sz="1600" b="1">
                <a:latin typeface="Gulim" panose="020B0600000101010101" pitchFamily="34" charset="-127"/>
                <a:ea typeface="Gulim" panose="020B0600000101010101" pitchFamily="34" charset="-127"/>
                <a:cs typeface="Lobster"/>
                <a:sym typeface="Lobster"/>
              </a:rPr>
              <a:t>https://www.remind.com/join/4gb8cg</a:t>
            </a:r>
          </a:p>
          <a:p>
            <a:pPr marL="0" lvl="0" indent="0" algn="ctr" rtl="0">
              <a:spcBef>
                <a:spcPts val="0"/>
              </a:spcBef>
              <a:spcAft>
                <a:spcPts val="0"/>
              </a:spcAft>
              <a:buNone/>
            </a:pPr>
            <a:endParaRPr lang="en-US" sz="1800">
              <a:latin typeface="Gulim" panose="020B0600000101010101" pitchFamily="34" charset="-127"/>
              <a:ea typeface="Gulim" panose="020B0600000101010101" pitchFamily="34" charset="-127"/>
              <a:cs typeface="Lobster"/>
              <a:sym typeface="Lobster"/>
            </a:endParaRPr>
          </a:p>
          <a:p>
            <a:pPr marL="0" lvl="0" indent="0" algn="ctr" rtl="0">
              <a:spcBef>
                <a:spcPts val="0"/>
              </a:spcBef>
              <a:spcAft>
                <a:spcPts val="0"/>
              </a:spcAft>
              <a:buNone/>
            </a:pPr>
            <a:endParaRPr lang="en-US" sz="1800">
              <a:latin typeface="Gulim" panose="020B0600000101010101" pitchFamily="34" charset="-127"/>
              <a:ea typeface="Gulim" panose="020B0600000101010101" pitchFamily="34" charset="-127"/>
              <a:cs typeface="Lobster"/>
              <a:sym typeface="Lobster"/>
            </a:endParaRPr>
          </a:p>
          <a:p>
            <a:pPr marL="0" lvl="0" indent="0" algn="ctr" rtl="0">
              <a:spcBef>
                <a:spcPts val="0"/>
              </a:spcBef>
              <a:spcAft>
                <a:spcPts val="0"/>
              </a:spcAft>
              <a:buNone/>
            </a:pPr>
            <a:endParaRPr lang="en-US" sz="1800">
              <a:latin typeface="Gulim" panose="020B0600000101010101" pitchFamily="34" charset="-127"/>
              <a:ea typeface="Gulim" panose="020B0600000101010101" pitchFamily="34" charset="-127"/>
              <a:cs typeface="Lobster"/>
              <a:sym typeface="Lobster"/>
            </a:endParaRPr>
          </a:p>
          <a:p>
            <a:pPr marL="0" lvl="0" indent="0" algn="ctr" rtl="0">
              <a:spcBef>
                <a:spcPts val="0"/>
              </a:spcBef>
              <a:spcAft>
                <a:spcPts val="0"/>
              </a:spcAft>
              <a:buNone/>
            </a:pPr>
            <a:endParaRPr sz="1800">
              <a:latin typeface="Gulim" panose="020B0600000101010101" pitchFamily="34" charset="-127"/>
              <a:ea typeface="Gulim" panose="020B0600000101010101" pitchFamily="34" charset="-127"/>
              <a:cs typeface="Lobster"/>
              <a:sym typeface="Lobst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9"/>
        <p:cNvGrpSpPr/>
        <p:nvPr/>
      </p:nvGrpSpPr>
      <p:grpSpPr>
        <a:xfrm>
          <a:off x="0" y="0"/>
          <a:ext cx="0" cy="0"/>
          <a:chOff x="0" y="0"/>
          <a:chExt cx="0" cy="0"/>
        </a:xfrm>
      </p:grpSpPr>
      <p:sp>
        <p:nvSpPr>
          <p:cNvPr id="230" name="Google Shape;230;p33">
            <a:hlinkClick r:id="rId4" action="ppaction://hlinksldjump"/>
          </p:cNvPr>
          <p:cNvSpPr/>
          <p:nvPr/>
        </p:nvSpPr>
        <p:spPr>
          <a:xfrm>
            <a:off x="7393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3">
            <a:hlinkClick r:id="rId5" action="ppaction://hlinksldjump"/>
          </p:cNvPr>
          <p:cNvSpPr/>
          <p:nvPr/>
        </p:nvSpPr>
        <p:spPr>
          <a:xfrm>
            <a:off x="18454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3">
            <a:hlinkClick r:id="rId6" action="ppaction://hlinksldjump"/>
          </p:cNvPr>
          <p:cNvSpPr/>
          <p:nvPr/>
        </p:nvSpPr>
        <p:spPr>
          <a:xfrm>
            <a:off x="29515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3">
            <a:hlinkClick r:id="rId7" action="ppaction://hlinksldjump"/>
          </p:cNvPr>
          <p:cNvSpPr/>
          <p:nvPr/>
        </p:nvSpPr>
        <p:spPr>
          <a:xfrm>
            <a:off x="405760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3">
            <a:hlinkClick r:id="rId8" action="ppaction://hlinksldjump"/>
          </p:cNvPr>
          <p:cNvSpPr/>
          <p:nvPr/>
        </p:nvSpPr>
        <p:spPr>
          <a:xfrm>
            <a:off x="516367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3">
            <a:hlinkClick r:id="rId9" action="ppaction://hlinksldjump"/>
          </p:cNvPr>
          <p:cNvSpPr/>
          <p:nvPr/>
        </p:nvSpPr>
        <p:spPr>
          <a:xfrm>
            <a:off x="6269750"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3">
            <a:hlinkClick r:id="rId10" action="ppaction://hlinksldjump"/>
          </p:cNvPr>
          <p:cNvSpPr/>
          <p:nvPr/>
        </p:nvSpPr>
        <p:spPr>
          <a:xfrm>
            <a:off x="7375825" y="1039425"/>
            <a:ext cx="964500" cy="39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3"/>
          <p:cNvSpPr txBox="1"/>
          <p:nvPr/>
        </p:nvSpPr>
        <p:spPr>
          <a:xfrm>
            <a:off x="832175" y="1708325"/>
            <a:ext cx="7300800" cy="74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Playfair Display"/>
                <a:ea typeface="Playfair Display"/>
                <a:cs typeface="Playfair Display"/>
                <a:sym typeface="Playfair Display"/>
              </a:rPr>
              <a:t>I love to read and I hope that you will share my excitement of books! Here is one of my favorite books for you! </a:t>
            </a:r>
            <a:endParaRPr lang="en" sz="1800">
              <a:latin typeface="Playfair Display"/>
              <a:ea typeface="Lobster"/>
              <a:cs typeface="Lobster"/>
              <a:sym typeface="Playfair Display"/>
            </a:endParaRPr>
          </a:p>
          <a:p>
            <a:pPr marL="0" lvl="0" indent="0" algn="ctr" rtl="0">
              <a:spcBef>
                <a:spcPts val="0"/>
              </a:spcBef>
              <a:spcAft>
                <a:spcPts val="0"/>
              </a:spcAft>
              <a:buNone/>
            </a:pPr>
            <a:endParaRPr sz="1800">
              <a:latin typeface="Lobster"/>
              <a:ea typeface="Lobster"/>
              <a:cs typeface="Lobster"/>
              <a:sym typeface="Lobster"/>
            </a:endParaRPr>
          </a:p>
        </p:txBody>
      </p:sp>
      <p:pic>
        <p:nvPicPr>
          <p:cNvPr id="4098" name="Picture 2" descr="Bitmoji Image">
            <a:extLst>
              <a:ext uri="{FF2B5EF4-FFF2-40B4-BE49-F238E27FC236}">
                <a16:creationId xmlns:a16="http://schemas.microsoft.com/office/drawing/2014/main" id="{4196A737-1493-4631-84A2-FAB12920B5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99289" y="2082275"/>
            <a:ext cx="2912720" cy="25717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D3427B2-039A-4399-9A95-9471696A7C2E}"/>
              </a:ext>
            </a:extLst>
          </p:cNvPr>
          <p:cNvSpPr txBox="1"/>
          <p:nvPr/>
        </p:nvSpPr>
        <p:spPr>
          <a:xfrm>
            <a:off x="2286000" y="2417033"/>
            <a:ext cx="4572000" cy="307777"/>
          </a:xfrm>
          <a:prstGeom prst="rect">
            <a:avLst/>
          </a:prstGeom>
          <a:noFill/>
        </p:spPr>
        <p:txBody>
          <a:bodyPr wrap="square">
            <a:spAutoFit/>
          </a:bodyPr>
          <a:lstStyle/>
          <a:p>
            <a:r>
              <a:rPr lang="en-US" b="0" i="0">
                <a:effectLst/>
                <a:latin typeface="Segoe UI" panose="020B0502040204020203" pitchFamily="34" charset="0"/>
                <a:hlinkClick r:id="rId12"/>
              </a:rPr>
              <a:t>https://youtu.be/LIG2OAOhO7A</a:t>
            </a:r>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8</Slides>
  <Notes>8</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Metcalf</dc:creator>
  <cp:revision>1</cp:revision>
  <dcterms:modified xsi:type="dcterms:W3CDTF">2020-08-20T17:26:37Z</dcterms:modified>
</cp:coreProperties>
</file>